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353"/>
    <a:srgbClr val="0A300B"/>
    <a:srgbClr val="326B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09" autoAdjust="0"/>
    <p:restoredTop sz="94618"/>
  </p:normalViewPr>
  <p:slideViewPr>
    <p:cSldViewPr snapToGrid="0" snapToObjects="1">
      <p:cViewPr varScale="1">
        <p:scale>
          <a:sx n="74" d="100"/>
          <a:sy n="74" d="100"/>
        </p:scale>
        <p:origin x="-64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AF263-B64B-4519-ADD7-1487B4FA1268}" type="datetimeFigureOut">
              <a:rPr lang="pt-BR" smtClean="0"/>
              <a:t>20/12/2021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5F6C4-303B-431C-B0DC-D2D81EF0B1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81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B4F5056-2F4F-B047-86FC-CC6CC3BE85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D4FD512F-2E16-694D-9E24-3BE132AF78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23264DDB-53E1-F043-A305-C045894E5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2F5F-BC4D-F941-894B-10BB9ADE7673}" type="datetimeFigureOut">
              <a:rPr lang="pt-BR" smtClean="0"/>
              <a:t>20/12/2021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EF3D8C9B-E77F-1644-92A3-3C72149D0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FB109935-4BB8-B642-98FF-8AE10AF64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5D49-0A0F-2741-871F-CA83B3DF9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15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1544418-793E-EE41-96E7-28DE79562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B632394E-1A38-674F-AA33-AD28E440F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ECD7383F-5361-D647-9F9E-69DBFBD9F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2F5F-BC4D-F941-894B-10BB9ADE7673}" type="datetimeFigureOut">
              <a:rPr lang="pt-BR" smtClean="0"/>
              <a:t>20/12/2021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9863B0F4-1823-7646-8097-3E94BD287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64C544C1-C400-8F43-A37E-9BD5D7A30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5D49-0A0F-2741-871F-CA83B3DF9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631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B807FB85-83C8-3948-A0A3-C092060C2A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86634F27-26D3-BC4E-BB3C-75AE71C9F6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51F49E6F-EFF5-C349-B4AB-A4B620770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2F5F-BC4D-F941-894B-10BB9ADE7673}" type="datetimeFigureOut">
              <a:rPr lang="pt-BR" smtClean="0"/>
              <a:t>20/12/2021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9A32F69C-057A-8244-B87F-BAE3CC616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AA2735F8-AEF6-EF4F-AA1C-DB61F1581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5D49-0A0F-2741-871F-CA83B3DF9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275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D8267B3-BC0A-2341-A3C3-E4CEE3FED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380DB79-9C4A-AD48-A635-47A3DCBD7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13EBB8F8-0E91-F445-8599-8261BD6BF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2F5F-BC4D-F941-894B-10BB9ADE7673}" type="datetimeFigureOut">
              <a:rPr lang="pt-BR" smtClean="0"/>
              <a:t>20/12/2021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F9BEFA8C-F53E-7F44-AF78-0DCB6949B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4ECFF51C-3486-A344-BD7F-2190A4003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5D49-0A0F-2741-871F-CA83B3DF9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198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362A4C5-F68D-EC4B-8A48-5CEA40DC3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9EEF6EB1-6486-2648-9BA1-195B3C425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E431A1DD-CC48-5346-8E15-A03B2B139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2F5F-BC4D-F941-894B-10BB9ADE7673}" type="datetimeFigureOut">
              <a:rPr lang="pt-BR" smtClean="0"/>
              <a:t>20/12/2021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24E094E7-1878-B242-9DCF-1F26DC7DB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6451EEFC-1DF5-214B-B4ED-AC6A7F0E6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5D49-0A0F-2741-871F-CA83B3DF9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840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58B9047-7A97-534F-9BF3-AD9667768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640C232-3F94-EA46-9259-DC896F5A2B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9652B218-3639-594F-9624-F90D466C0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6C1BC018-46F1-5644-914D-5D1A87B9F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2F5F-BC4D-F941-894B-10BB9ADE7673}" type="datetimeFigureOut">
              <a:rPr lang="pt-BR" smtClean="0"/>
              <a:t>20/12/2021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0B6AEB4F-B501-2C4A-904D-8309D3873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73BE5058-3D9F-174C-AF3D-64E97D8CE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5D49-0A0F-2741-871F-CA83B3DF9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4907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AE6596D-1B1A-A14A-9A36-0B11A9B3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CDFCE701-AF52-5642-A5F7-803A66900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9831BD18-DF5D-EA47-BD44-2D240E648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8951D2FF-ED47-1B43-9F58-6ACA39DB2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FE1B4CDD-954B-6D4B-BC13-AF6C5F87DD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19B14A56-B958-CE45-95AD-888D005D3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2F5F-BC4D-F941-894B-10BB9ADE7673}" type="datetimeFigureOut">
              <a:rPr lang="pt-BR" smtClean="0"/>
              <a:t>20/12/2021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0CD879D2-1E8E-8241-A6E5-9F36C6122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E76C784C-272A-1242-A77F-5AA610787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5D49-0A0F-2741-871F-CA83B3DF9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9119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C7CFC8F-41EA-5B42-9A69-FF8E9085A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A05AE59B-9018-0545-8859-87D47481E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2F5F-BC4D-F941-894B-10BB9ADE7673}" type="datetimeFigureOut">
              <a:rPr lang="pt-BR" smtClean="0"/>
              <a:t>20/12/2021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2C312A13-7A37-9B4D-ADE4-030F7CAC4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D731F595-B05C-7A47-9090-8949F931F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5D49-0A0F-2741-871F-CA83B3DF9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63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E41087DE-4430-6649-97BC-3281D91F0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2F5F-BC4D-F941-894B-10BB9ADE7673}" type="datetimeFigureOut">
              <a:rPr lang="pt-BR" smtClean="0"/>
              <a:t>20/12/2021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4211B68F-EBAF-2248-BF0B-EACFB6DDC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D1BD5426-2CFD-0B48-A71F-B7C7D0C01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5D49-0A0F-2741-871F-CA83B3DF9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894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F8148F3-B4F2-D446-8E0C-1F4953E6F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9CFA3ECD-D391-2244-B422-0648EB879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4E9F79C8-5F64-594A-A60C-6869471D1F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6CCF84DE-697B-B44D-8863-735000D58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2F5F-BC4D-F941-894B-10BB9ADE7673}" type="datetimeFigureOut">
              <a:rPr lang="pt-BR" smtClean="0"/>
              <a:t>20/12/2021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58EC3210-8EAD-C441-A03E-AE5B45533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86106ADA-33F8-974A-823D-3EA0EFD8D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5D49-0A0F-2741-871F-CA83B3DF9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4526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08F6F71-C3DD-344E-9881-9613BFD4C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25F648C0-2174-9B41-8DB0-C4EEFFD61E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62077D54-CD6F-1E4E-BA29-817E757A2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E90A14AA-5AC2-214D-B3DE-7D00EC692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2F5F-BC4D-F941-894B-10BB9ADE7673}" type="datetimeFigureOut">
              <a:rPr lang="pt-BR" smtClean="0"/>
              <a:t>20/12/2021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DF4359F5-8CDC-4845-ABCB-EA4DA6B22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C54EEF48-78BF-A142-A3D5-1FADF0E7C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5D49-0A0F-2741-871F-CA83B3DF9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7998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7C44C0A3-3FB7-6C40-BBC0-450FB6E48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9D186776-D2AC-374F-B778-2D4425174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DE02CE71-BC23-6246-854B-F7B5438067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92F5F-BC4D-F941-894B-10BB9ADE7673}" type="datetimeFigureOut">
              <a:rPr lang="pt-BR" smtClean="0"/>
              <a:t>20/12/2021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C058FEA1-01B8-F641-9D41-322E82099D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CDB93A70-AD03-0A40-9E34-3C09DD1087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75D49-0A0F-2741-871F-CA83B3DF9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325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Agrupar 8"/>
          <p:cNvGrpSpPr/>
          <p:nvPr/>
        </p:nvGrpSpPr>
        <p:grpSpPr>
          <a:xfrm>
            <a:off x="-1" y="24969"/>
            <a:ext cx="12192001" cy="6938982"/>
            <a:chOff x="-1" y="0"/>
            <a:chExt cx="12192001" cy="6858000"/>
          </a:xfrm>
        </p:grpSpPr>
        <p:pic>
          <p:nvPicPr>
            <p:cNvPr id="4" name="Google Shape;57;p13">
              <a:extLst>
                <a:ext uri="{FF2B5EF4-FFF2-40B4-BE49-F238E27FC236}">
                  <a16:creationId xmlns="" xmlns:a16="http://schemas.microsoft.com/office/drawing/2014/main" id="{2C734A78-39DE-7246-9280-06BE30A9856D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2416"/>
            <a:stretch/>
          </p:blipFill>
          <p:spPr>
            <a:xfrm>
              <a:off x="-1" y="0"/>
              <a:ext cx="12192001" cy="6858000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</p:pic>
        <p:pic>
          <p:nvPicPr>
            <p:cNvPr id="7" name="Google Shape;57;p13">
              <a:extLst>
                <a:ext uri="{FF2B5EF4-FFF2-40B4-BE49-F238E27FC236}">
                  <a16:creationId xmlns="" xmlns:a16="http://schemas.microsoft.com/office/drawing/2014/main" id="{2C734A78-39DE-7246-9280-06BE30A9856D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13231" t="70250" r="66233" b="497"/>
            <a:stretch/>
          </p:blipFill>
          <p:spPr>
            <a:xfrm>
              <a:off x="95535" y="4797191"/>
              <a:ext cx="2565780" cy="2006221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</p:pic>
        <p:pic>
          <p:nvPicPr>
            <p:cNvPr id="8" name="Google Shape;57;p13">
              <a:extLst>
                <a:ext uri="{FF2B5EF4-FFF2-40B4-BE49-F238E27FC236}">
                  <a16:creationId xmlns="" xmlns:a16="http://schemas.microsoft.com/office/drawing/2014/main" id="{2C734A78-39DE-7246-9280-06BE30A9856D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29834" t="40798" r="58040" b="30546"/>
            <a:stretch/>
          </p:blipFill>
          <p:spPr>
            <a:xfrm>
              <a:off x="2483893" y="4892723"/>
              <a:ext cx="1357669" cy="1965277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</p:pic>
      </p:grpSp>
      <p:sp>
        <p:nvSpPr>
          <p:cNvPr id="22" name="Google Shape;67;p14">
            <a:extLst>
              <a:ext uri="{FF2B5EF4-FFF2-40B4-BE49-F238E27FC236}">
                <a16:creationId xmlns="" xmlns:a16="http://schemas.microsoft.com/office/drawing/2014/main" id="{5EE98200-C75E-3E43-B88B-CF7EA55D6CF1}"/>
              </a:ext>
            </a:extLst>
          </p:cNvPr>
          <p:cNvSpPr txBox="1"/>
          <p:nvPr/>
        </p:nvSpPr>
        <p:spPr>
          <a:xfrm>
            <a:off x="105093" y="46445"/>
            <a:ext cx="3508348" cy="6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20</a:t>
            </a:r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/12/2021</a:t>
            </a:r>
            <a:endParaRPr sz="3200" dirty="0">
              <a:solidFill>
                <a:schemeClr val="bg1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="" xmlns:a16="http://schemas.microsoft.com/office/drawing/2014/main" id="{DC161EA7-322D-0045-BF49-817A02F91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196917"/>
              </p:ext>
            </p:extLst>
          </p:nvPr>
        </p:nvGraphicFramePr>
        <p:xfrm>
          <a:off x="7070501" y="236685"/>
          <a:ext cx="4984124" cy="5156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8771">
                  <a:extLst>
                    <a:ext uri="{9D8B030D-6E8A-4147-A177-3AD203B41FA5}">
                      <a16:colId xmlns="" xmlns:a16="http://schemas.microsoft.com/office/drawing/2014/main" val="958796234"/>
                    </a:ext>
                  </a:extLst>
                </a:gridCol>
                <a:gridCol w="3825353">
                  <a:extLst>
                    <a:ext uri="{9D8B030D-6E8A-4147-A177-3AD203B41FA5}">
                      <a16:colId xmlns="" xmlns:a16="http://schemas.microsoft.com/office/drawing/2014/main" val="911308980"/>
                    </a:ext>
                  </a:extLst>
                </a:gridCol>
              </a:tblGrid>
              <a:tr h="1586097"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 smtClean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2895</a:t>
                      </a:r>
                      <a:endParaRPr lang="pt-BR" sz="3200" b="1" dirty="0">
                        <a:solidFill>
                          <a:srgbClr val="E8E35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pt-BR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CASOS CONFIRMADOS </a:t>
                      </a:r>
                      <a:endParaRPr lang="pt-BR" sz="18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l"/>
                      <a:r>
                        <a:rPr lang="pt-BR" sz="14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(Resultado positivo laboratorial)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2463</a:t>
                      </a:r>
                      <a:r>
                        <a:rPr lang="pt-BR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(Teste-rápido COVID-19</a:t>
                      </a:r>
                      <a:r>
                        <a:rPr lang="pt-BR" sz="14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anticorpo)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365 </a:t>
                      </a:r>
                      <a:r>
                        <a:rPr lang="pt-BR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(Teste-rápido COVID-19 antígeno)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r>
                        <a:rPr lang="pt-BR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(RT – PCR LACEN)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Destes </a:t>
                      </a:r>
                      <a:r>
                        <a:rPr lang="pt-BR" sz="1200" b="1" i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258</a:t>
                      </a:r>
                      <a:r>
                        <a:rPr lang="pt-BR" sz="1200" b="1" i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pt-BR" sz="1200" b="1" i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indígenas</a:t>
                      </a:r>
                      <a:endParaRPr lang="pt-BR" sz="1200" b="1" i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8601"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 smtClean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pt-BR" sz="3200" b="1" dirty="0">
                        <a:solidFill>
                          <a:srgbClr val="E8E35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pt-BR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CONFIRMADOS</a:t>
                      </a:r>
                      <a:r>
                        <a:rPr lang="pt-BR" sz="14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EM ISOLAMENTO </a:t>
                      </a:r>
                      <a:r>
                        <a:rPr lang="pt-BR" sz="1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DOMICILIAR </a:t>
                      </a:r>
                      <a:r>
                        <a:rPr lang="pt-BR" sz="1050" b="1" i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(em período de transmissão)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85833918"/>
                  </a:ext>
                </a:extLst>
              </a:tr>
              <a:tr h="568601"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 smtClean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2794</a:t>
                      </a:r>
                      <a:endParaRPr lang="pt-BR" sz="3200" b="1" dirty="0">
                        <a:solidFill>
                          <a:srgbClr val="E8E35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pt-BR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CURA </a:t>
                      </a:r>
                      <a:r>
                        <a:rPr lang="pt-B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CLÍNICA </a:t>
                      </a:r>
                      <a:r>
                        <a:rPr lang="pt-BR" sz="1050" b="1" i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(fora do período de transmissão)</a:t>
                      </a:r>
                      <a:r>
                        <a:rPr lang="pt-BR" sz="1400" b="1" i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pt-BR" sz="1400" b="1" i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200" b="1" i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247</a:t>
                      </a:r>
                      <a:r>
                        <a:rPr lang="pt-BR" sz="1200" b="1" i="1" baseline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b="1" i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indígenas</a:t>
                      </a:r>
                      <a:endParaRPr lang="pt-BR" sz="900" b="1" i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48850868"/>
                  </a:ext>
                </a:extLst>
              </a:tr>
              <a:tr h="568601"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 smtClean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  <a:endParaRPr lang="pt-BR" sz="3200" b="1" dirty="0">
                        <a:solidFill>
                          <a:srgbClr val="E8E35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pt-BR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INTERNADOS (</a:t>
                      </a:r>
                      <a:r>
                        <a:rPr lang="pt-BR" sz="16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confirmados)</a:t>
                      </a:r>
                    </a:p>
                    <a:p>
                      <a:pPr lvl="0" algn="l"/>
                      <a:r>
                        <a:rPr lang="pt-BR" sz="1200" b="1" i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  <a:r>
                        <a:rPr lang="pt-BR" sz="1200" b="1" i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b="1" i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indígena</a:t>
                      </a:r>
                      <a:endParaRPr lang="pt-BR" sz="1200" b="1" i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19799110"/>
                  </a:ext>
                </a:extLst>
              </a:tr>
              <a:tr h="1803270"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 smtClean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pt-BR" sz="3200" b="1" dirty="0">
                        <a:solidFill>
                          <a:srgbClr val="E8E35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sz="1600" b="1" dirty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(ÓBITOS</a:t>
                      </a:r>
                      <a:r>
                        <a:rPr lang="pt-BR" sz="1600" b="1" dirty="0" smtClean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algn="ctr"/>
                      <a:endParaRPr lang="pt-BR" sz="1100" b="1" i="1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l"/>
                      <a:r>
                        <a:rPr lang="pt-BR" sz="1100" b="1" i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 não indígenas</a:t>
                      </a:r>
                      <a:endParaRPr lang="pt-BR" sz="1100" b="1" i="1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l"/>
                      <a:r>
                        <a:rPr lang="pt-BR" sz="1100" b="1" i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indígenas</a:t>
                      </a:r>
                    </a:p>
                    <a:p>
                      <a:pPr algn="ctr"/>
                      <a:endParaRPr lang="pt-BR" sz="1000" b="1" dirty="0">
                        <a:solidFill>
                          <a:srgbClr val="E8E35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itchFamily="34" charset="0"/>
                        <a:buNone/>
                      </a:pPr>
                      <a:r>
                        <a:rPr lang="pt-B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ÓBITOS</a:t>
                      </a:r>
                    </a:p>
                    <a:p>
                      <a:pPr marL="0" lvl="0" indent="0" algn="l">
                        <a:buFont typeface="Arial" pitchFamily="34" charset="0"/>
                        <a:buNone/>
                      </a:pPr>
                      <a:endParaRPr lang="pt-BR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buFont typeface="Arial" pitchFamily="34" charset="0"/>
                        <a:buNone/>
                      </a:pPr>
                      <a:endParaRPr lang="pt-BR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buFont typeface="Arial" pitchFamily="34" charset="0"/>
                        <a:buNone/>
                      </a:pPr>
                      <a:endParaRPr lang="pt-BR" sz="1600" b="1" i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buFont typeface="Arial" pitchFamily="34" charset="0"/>
                        <a:buNone/>
                      </a:pPr>
                      <a:r>
                        <a:rPr lang="pt-BR" sz="1600" b="1" i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</a:t>
                      </a:r>
                      <a:r>
                        <a:rPr lang="pt-BR" sz="1600" b="1" i="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ÓBITOS</a:t>
                      </a:r>
                    </a:p>
                    <a:p>
                      <a:pPr lvl="0" algn="l"/>
                      <a:endParaRPr lang="pt-B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11154149"/>
                  </a:ext>
                </a:extLst>
              </a:tr>
            </a:tbl>
          </a:graphicData>
        </a:graphic>
      </p:graphicFrame>
      <p:sp>
        <p:nvSpPr>
          <p:cNvPr id="11" name="Google Shape;67;p14">
            <a:extLst>
              <a:ext uri="{FF2B5EF4-FFF2-40B4-BE49-F238E27FC236}">
                <a16:creationId xmlns="" xmlns:a16="http://schemas.microsoft.com/office/drawing/2014/main" id="{28CA7261-6637-45FE-97D1-BBA7E6FF09C2}"/>
              </a:ext>
            </a:extLst>
          </p:cNvPr>
          <p:cNvSpPr txBox="1"/>
          <p:nvPr/>
        </p:nvSpPr>
        <p:spPr>
          <a:xfrm>
            <a:off x="2368495" y="73616"/>
            <a:ext cx="1588465" cy="486247"/>
          </a:xfrm>
          <a:prstGeom prst="roundRect">
            <a:avLst>
              <a:gd name="adj" fmla="val 25365"/>
            </a:avLst>
          </a:prstGeom>
          <a:solidFill>
            <a:schemeClr val="bg1">
              <a:lumMod val="85000"/>
              <a:alpha val="3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22:00</a:t>
            </a:r>
            <a:endParaRPr sz="3200" dirty="0">
              <a:solidFill>
                <a:schemeClr val="bg1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  <p:pic>
        <p:nvPicPr>
          <p:cNvPr id="1026" name="Imagem 1" descr="C:\Users\SEMSA\Desktop\Logo Sec.Min. de Saúde.png">
            <a:extLst>
              <a:ext uri="{FF2B5EF4-FFF2-40B4-BE49-F238E27FC236}">
                <a16:creationId xmlns="" xmlns:a16="http://schemas.microsoft.com/office/drawing/2014/main" id="{45E7746B-39D1-45A5-93B5-767C506FA7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6899" y="248289"/>
            <a:ext cx="737725" cy="623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Tabela 11">
            <a:extLst>
              <a:ext uri="{FF2B5EF4-FFF2-40B4-BE49-F238E27FC236}">
                <a16:creationId xmlns="" xmlns:a16="http://schemas.microsoft.com/office/drawing/2014/main" id="{C1FFAEE9-91FB-4FCC-999C-D8F6816AA3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051087"/>
              </p:ext>
            </p:extLst>
          </p:nvPr>
        </p:nvGraphicFramePr>
        <p:xfrm>
          <a:off x="3523289" y="2999163"/>
          <a:ext cx="3455053" cy="3720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961">
                  <a:extLst>
                    <a:ext uri="{9D8B030D-6E8A-4147-A177-3AD203B41FA5}">
                      <a16:colId xmlns="" xmlns:a16="http://schemas.microsoft.com/office/drawing/2014/main" val="958796234"/>
                    </a:ext>
                  </a:extLst>
                </a:gridCol>
                <a:gridCol w="2648092">
                  <a:extLst>
                    <a:ext uri="{9D8B030D-6E8A-4147-A177-3AD203B41FA5}">
                      <a16:colId xmlns="" xmlns:a16="http://schemas.microsoft.com/office/drawing/2014/main" val="911308980"/>
                    </a:ext>
                  </a:extLst>
                </a:gridCol>
              </a:tblGrid>
              <a:tr h="469076"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BOLETIM HOSPITAL GERAL DOUTOR MELVINO DE JESUS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l"/>
                      <a:endParaRPr lang="pt-BR" sz="14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48850868"/>
                  </a:ext>
                </a:extLst>
              </a:tr>
              <a:tr h="1063239">
                <a:tc>
                  <a:txBody>
                    <a:bodyPr/>
                    <a:lstStyle/>
                    <a:p>
                      <a:pPr algn="ctr"/>
                      <a:r>
                        <a:rPr lang="pt-BR" sz="2400" b="1" smtClean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</a:t>
                      </a:r>
                      <a:endParaRPr lang="pt-BR" sz="2400" b="1" dirty="0">
                        <a:solidFill>
                          <a:srgbClr val="E8E35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pt-BR" sz="1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N° total de </a:t>
                      </a:r>
                      <a:r>
                        <a:rPr lang="pt-BR" sz="14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INTERNADOS</a:t>
                      </a:r>
                      <a:r>
                        <a:rPr lang="pt-BR" sz="1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(capacidade de </a:t>
                      </a:r>
                      <a:r>
                        <a:rPr lang="pt-BR" sz="12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</a:t>
                      </a:r>
                      <a:r>
                        <a:rPr lang="pt-BR" sz="1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leitos </a:t>
                      </a:r>
                      <a:r>
                        <a:rPr lang="pt-BR" sz="12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clínicos</a:t>
                      </a:r>
                      <a:r>
                        <a:rPr lang="pt-BR" sz="1200" b="1" i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COVID-19</a:t>
                      </a:r>
                      <a:r>
                        <a:rPr lang="pt-BR" sz="12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+ 3 leitos de UCI) </a:t>
                      </a:r>
                      <a:r>
                        <a:rPr lang="pt-BR" sz="1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desde o inicio das internações por COVID-19 até a presente data. Destes: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19799110"/>
                  </a:ext>
                </a:extLst>
              </a:tr>
              <a:tr h="500348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  <a:endParaRPr lang="pt-BR" sz="2400" b="1" dirty="0">
                        <a:solidFill>
                          <a:srgbClr val="E8E35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pt-BR" sz="1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Estão</a:t>
                      </a:r>
                      <a:r>
                        <a:rPr lang="pt-BR" sz="14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INTERNADOS </a:t>
                      </a:r>
                      <a:r>
                        <a:rPr lang="pt-BR" sz="1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hoje dia </a:t>
                      </a:r>
                      <a:r>
                        <a:rPr lang="pt-BR" sz="12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20/12/2021</a:t>
                      </a:r>
                      <a:endParaRPr lang="pt-BR" sz="12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11154149"/>
                  </a:ext>
                </a:extLst>
              </a:tr>
              <a:tr h="531619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</a:t>
                      </a:r>
                      <a:endParaRPr lang="pt-BR" sz="2400" b="1" dirty="0">
                        <a:solidFill>
                          <a:srgbClr val="E8E35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pt-BR" sz="1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Receberam</a:t>
                      </a:r>
                      <a:r>
                        <a:rPr lang="pt-BR" sz="1400" b="1" i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pt-BR" sz="14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ALTA HOSPITALAR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7172252"/>
                  </a:ext>
                </a:extLst>
              </a:tr>
              <a:tr h="500348">
                <a:tc>
                  <a:txBody>
                    <a:bodyPr/>
                    <a:lstStyle/>
                    <a:p>
                      <a:pPr algn="ctr"/>
                      <a:r>
                        <a:rPr lang="pt-BR" sz="2400" b="1" i="0" dirty="0" smtClean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pt-BR" sz="2400" b="1" i="0" dirty="0">
                        <a:solidFill>
                          <a:srgbClr val="E8E35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pt-BR" sz="1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Tiveram</a:t>
                      </a:r>
                      <a:r>
                        <a:rPr lang="pt-BR" sz="14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TRANSFERÊNCIA </a:t>
                      </a:r>
                      <a:r>
                        <a:rPr lang="pt-BR" sz="1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</a:t>
                      </a:r>
                      <a:r>
                        <a:rPr lang="pt-BR" sz="1200" b="1" i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outro município.</a:t>
                      </a:r>
                      <a:endParaRPr lang="pt-BR" sz="12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42014869"/>
                  </a:ext>
                </a:extLst>
              </a:tr>
              <a:tr h="500348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pt-BR" sz="2400" b="1" dirty="0">
                        <a:solidFill>
                          <a:srgbClr val="E8E35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pt-BR" sz="1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Internados que tiveram</a:t>
                      </a:r>
                      <a:r>
                        <a:rPr lang="pt-BR" sz="14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ÓBITO </a:t>
                      </a:r>
                      <a:r>
                        <a:rPr lang="pt-BR" sz="1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 COVID-19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5904299"/>
                  </a:ext>
                </a:extLst>
              </a:tr>
            </a:tbl>
          </a:graphicData>
        </a:graphic>
      </p:graphicFrame>
      <p:graphicFrame>
        <p:nvGraphicFramePr>
          <p:cNvPr id="13" name="Tabela 12">
            <a:extLst>
              <a:ext uri="{FF2B5EF4-FFF2-40B4-BE49-F238E27FC236}">
                <a16:creationId xmlns="" xmlns:a16="http://schemas.microsoft.com/office/drawing/2014/main" id="{C1FFAEE9-91FB-4FCC-999C-D8F6816AA3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730059"/>
              </p:ext>
            </p:extLst>
          </p:nvPr>
        </p:nvGraphicFramePr>
        <p:xfrm>
          <a:off x="7070501" y="5496610"/>
          <a:ext cx="4984124" cy="1223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48">
                  <a:extLst>
                    <a:ext uri="{9D8B030D-6E8A-4147-A177-3AD203B41FA5}">
                      <a16:colId xmlns="" xmlns:a16="http://schemas.microsoft.com/office/drawing/2014/main" val="958796234"/>
                    </a:ext>
                  </a:extLst>
                </a:gridCol>
                <a:gridCol w="1047196">
                  <a:extLst>
                    <a:ext uri="{9D8B030D-6E8A-4147-A177-3AD203B41FA5}">
                      <a16:colId xmlns="" xmlns:a16="http://schemas.microsoft.com/office/drawing/2014/main" val="911308980"/>
                    </a:ext>
                  </a:extLst>
                </a:gridCol>
                <a:gridCol w="556738"/>
                <a:gridCol w="1073708"/>
                <a:gridCol w="530226"/>
                <a:gridCol w="1193008"/>
              </a:tblGrid>
              <a:tr h="312268">
                <a:tc gridSpan="6"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  <a:r>
                        <a:rPr lang="pt-BR" sz="1200" b="1" baseline="0" dirty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DIÁRIO</a:t>
                      </a:r>
                      <a:endParaRPr lang="pt-BR" sz="1200" b="1" dirty="0">
                        <a:solidFill>
                          <a:srgbClr val="E8E35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l"/>
                      <a:endParaRPr lang="pt-BR" sz="14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b="1" dirty="0">
                        <a:solidFill>
                          <a:srgbClr val="E8E35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48850868"/>
                  </a:ext>
                </a:extLst>
              </a:tr>
              <a:tr h="455612">
                <a:tc>
                  <a:txBody>
                    <a:bodyPr/>
                    <a:lstStyle/>
                    <a:p>
                      <a:pPr algn="ctr"/>
                      <a:r>
                        <a:rPr lang="pt-BR" sz="1800" b="1" i="0" dirty="0" smtClean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</a:t>
                      </a:r>
                      <a:endParaRPr lang="pt-BR" sz="1800" b="1" i="0" dirty="0">
                        <a:solidFill>
                          <a:srgbClr val="E8E35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pt-BR" sz="1000" b="1" i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 POSITIVO</a:t>
                      </a:r>
                      <a:endParaRPr lang="pt-BR" sz="10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i="0" dirty="0" smtClean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  <a:endParaRPr lang="pt-BR" sz="1800" b="1" i="0" dirty="0">
                        <a:solidFill>
                          <a:srgbClr val="E8E35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pt-BR" sz="10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ALTA</a:t>
                      </a:r>
                      <a:r>
                        <a:rPr lang="pt-BR" sz="1000" b="1" i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HOSPITALAR</a:t>
                      </a:r>
                      <a:endParaRPr lang="pt-BR" sz="10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t-BR" sz="1800" b="1" i="0" dirty="0" smtClean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  <a:endParaRPr lang="pt-BR" sz="1800" b="1" i="0" dirty="0">
                        <a:solidFill>
                          <a:srgbClr val="E8E35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pt-BR" sz="10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ÓBITO</a:t>
                      </a:r>
                      <a:r>
                        <a:rPr lang="pt-BR" sz="1000" b="1" i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 MUNICÍPIO</a:t>
                      </a:r>
                      <a:endParaRPr lang="pt-BR" sz="10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42014869"/>
                  </a:ext>
                </a:extLst>
              </a:tr>
              <a:tr h="455612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pt-BR" sz="1800" b="1" dirty="0">
                        <a:solidFill>
                          <a:srgbClr val="E8E35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pt-BR" sz="1000" b="1" i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 NEGATIVO</a:t>
                      </a:r>
                      <a:endParaRPr lang="pt-BR" sz="10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  <a:endParaRPr lang="pt-BR" sz="1800" b="1" dirty="0">
                        <a:solidFill>
                          <a:srgbClr val="E8E35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lvl="0" algn="l"/>
                      <a:r>
                        <a:rPr lang="pt-BR" sz="10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TRANSFERÊNCIA</a:t>
                      </a:r>
                      <a:r>
                        <a:rPr lang="pt-BR" sz="1000" b="1" i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HOSPITALAR </a:t>
                      </a:r>
                      <a:endParaRPr lang="pt-BR" sz="10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l"/>
                      <a:endParaRPr lang="pt-BR" sz="12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l"/>
                      <a:endParaRPr lang="pt-BR" sz="12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5904299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9530366" y="3658417"/>
            <a:ext cx="2221628" cy="6232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pt-BR" sz="1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400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pessoas em       Benjamin </a:t>
            </a:r>
            <a:r>
              <a:rPr lang="pt-BR" sz="1400" b="1" i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Constant-AM</a:t>
            </a:r>
            <a:r>
              <a:rPr lang="pt-BR" sz="1400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9530366" y="4590750"/>
            <a:ext cx="2408349" cy="7694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pt-BR" sz="1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400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pessoas residentes em Benjamin que foram a óbito em outra </a:t>
            </a:r>
            <a:r>
              <a:rPr lang="pt-BR" sz="1400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localidade)</a:t>
            </a:r>
            <a:endParaRPr lang="pt-BR" sz="1400" b="1" i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9061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4924</TotalTime>
  <Words>177</Words>
  <Application>Microsoft Office PowerPoint</Application>
  <PresentationFormat>Personalizar</PresentationFormat>
  <Paragraphs>50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 User</dc:creator>
  <cp:lastModifiedBy>Josivane Reis</cp:lastModifiedBy>
  <cp:revision>1038</cp:revision>
  <cp:lastPrinted>2020-04-17T14:14:05Z</cp:lastPrinted>
  <dcterms:created xsi:type="dcterms:W3CDTF">2020-03-21T22:23:02Z</dcterms:created>
  <dcterms:modified xsi:type="dcterms:W3CDTF">2021-12-21T03:13:23Z</dcterms:modified>
</cp:coreProperties>
</file>